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4" r:id="rId3"/>
    <p:sldId id="257" r:id="rId4"/>
    <p:sldId id="258" r:id="rId5"/>
    <p:sldId id="275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1" r:id="rId17"/>
    <p:sldId id="278" r:id="rId18"/>
    <p:sldId id="270" r:id="rId19"/>
    <p:sldId id="274" r:id="rId20"/>
    <p:sldId id="272" r:id="rId21"/>
    <p:sldId id="273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>
        <p:scale>
          <a:sx n="80" d="100"/>
          <a:sy n="80" d="100"/>
        </p:scale>
        <p:origin x="-128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E648-E390-5640-B8F4-E962EEF138D0}" type="datetimeFigureOut">
              <a:rPr lang="en-US" smtClean="0"/>
              <a:pPr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DE991-68EC-CA4F-B349-BB1834D90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617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EBCD-869A-7B45-881C-ECFFE7008EBE}" type="datetimeFigureOut">
              <a:rPr lang="en-US" smtClean="0"/>
              <a:pPr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CE275-CFB8-624C-99D8-47E49D25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D9AE-F809-DE4F-BA52-E0BE6A1A9ADE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7F7-B25C-D345-8BA2-4BA81C80434E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0482-419D-2843-9DC7-3B4421B83C0B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B62B-DCCB-8441-8E4C-AF21F811ED88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64D0-B84A-1549-9DBA-63C9534E6208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662-3B18-674F-8F14-32149A6378D9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6212C-7234-B945-BB68-4D223370D3E4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F36D-55D2-7E45-AA65-11E0FB4B591D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5FF8-DBEF-4346-88BB-E5663FCEF80F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2A15-2D3A-8541-A8CD-279F30E5CD05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E891-E86F-EF43-9A5D-397C492F4797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7938F-18F6-1144-8DAD-2F5E143DD3AE}" type="datetime1">
              <a:rPr lang="en-US" smtClean="0"/>
              <a:pPr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Supplement to Lecture XII:</a:t>
            </a:r>
            <a:br>
              <a:rPr lang="en-US" dirty="0" smtClean="0"/>
            </a:br>
            <a:r>
              <a:rPr lang="en-US" dirty="0" smtClean="0"/>
              <a:t>Cosmic Microwave Background</a:t>
            </a:r>
            <a:br>
              <a:rPr lang="en-US" dirty="0" smtClean="0"/>
            </a:br>
            <a:r>
              <a:rPr lang="en-US" sz="2700" dirty="0" smtClean="0"/>
              <a:t>(Planck-centric since this is current)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200" y="0"/>
            <a:ext cx="7492181" cy="6858000"/>
            <a:chOff x="1562100" y="0"/>
            <a:chExt cx="6006281" cy="48291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62100" y="0"/>
              <a:ext cx="6006281" cy="45243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6625" y="4495800"/>
              <a:ext cx="5361756" cy="333375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172200" y="13384"/>
            <a:ext cx="300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Current status (Planck 2018 I)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91400" y="3657600"/>
            <a:ext cx="100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µK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1981200"/>
            <a:ext cx="11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µK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91400" y="5345668"/>
            <a:ext cx="12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nK</a:t>
            </a:r>
            <a:r>
              <a:rPr lang="en-US" dirty="0" smtClean="0"/>
              <a:t>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1400" y="457200"/>
            <a:ext cx="124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µK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715510">
            <a:off x="2233730" y="5530333"/>
            <a:ext cx="98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(lensing)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86659" y="4149324"/>
            <a:ext cx="144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reionization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847114">
            <a:off x="4559715" y="1066800"/>
            <a:ext cx="1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temperature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 rot="20870850">
            <a:off x="2065478" y="1961574"/>
            <a:ext cx="27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E-type (scalar) polarization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 rot="19732768">
            <a:off x="1742600" y="4452183"/>
            <a:ext cx="208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B-type polarization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882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Planck </a:t>
            </a:r>
            <a:r>
              <a:rPr lang="mr-IN" dirty="0" smtClean="0"/>
              <a:t>–</a:t>
            </a:r>
            <a:r>
              <a:rPr lang="en-US" dirty="0" smtClean="0"/>
              <a:t> launched 2009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97000"/>
            <a:ext cx="4243780" cy="424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696982"/>
            <a:ext cx="2096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at launch site</a:t>
            </a:r>
          </a:p>
          <a:p>
            <a:r>
              <a:rPr lang="en-US" dirty="0" smtClean="0"/>
              <a:t>(ESA)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80" y="1447800"/>
            <a:ext cx="4900219" cy="3698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5410200"/>
            <a:ext cx="3251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 layout</a:t>
            </a:r>
          </a:p>
          <a:p>
            <a:r>
              <a:rPr lang="en-US" dirty="0" smtClean="0"/>
              <a:t>(Planck early results XIV)</a:t>
            </a:r>
          </a:p>
          <a:p>
            <a:r>
              <a:rPr lang="en-US" dirty="0" smtClean="0"/>
              <a:t>“+” indicates polarized detectors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0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Frequency Instrument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5" y="1219200"/>
            <a:ext cx="3832185" cy="402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295399"/>
            <a:ext cx="5257800" cy="3953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5715000"/>
            <a:ext cx="357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Bersanelli</a:t>
            </a:r>
            <a:r>
              <a:rPr lang="en-US" dirty="0" smtClean="0"/>
              <a:t> et al., A&amp;A 520, A4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463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6431518"/>
            <a:ext cx="357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Bersanelli</a:t>
            </a:r>
            <a:r>
              <a:rPr lang="en-US" dirty="0" smtClean="0"/>
              <a:t> et al., A&amp;A 520, A4 (2010)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1718608"/>
            <a:ext cx="49530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Signals are coherently amplified (sense voltage, not total power)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Hybrid couplers A, B </a:t>
            </a:r>
            <a:r>
              <a:rPr lang="en-US" dirty="0" smtClean="0">
                <a:sym typeface="Wingdings"/>
              </a:rPr>
              <a:t> (A±B)/√2 used twice for robustness against cold amplifier gain fluctuations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Phase switch to rapidly swap which output is signal and which is reference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Reference may be internal load (Planck) or another patch of CMB sky (WMAP)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“Cold” amplifiers = tens of Kelvin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Amplifiers harder as you increase frequency!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304800"/>
            <a:ext cx="574929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High electron mobility transistor</a:t>
            </a:r>
          </a:p>
          <a:p>
            <a:r>
              <a:rPr lang="en-US" sz="2400" b="1" dirty="0" smtClean="0"/>
              <a:t>amplifier technology</a:t>
            </a:r>
          </a:p>
          <a:p>
            <a:r>
              <a:rPr lang="en-US" sz="2400" b="1" dirty="0" smtClean="0"/>
              <a:t>(WMAP, Planck Low Frequency Instrument)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173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Frequency Instrument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7569359" cy="5555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2170" y="6096000"/>
            <a:ext cx="338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Lamarre</a:t>
            </a:r>
            <a:r>
              <a:rPr lang="en-US" dirty="0" smtClean="0"/>
              <a:t> et al. A&amp;A 520, A9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848"/>
            <a:ext cx="9144000" cy="47921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Bolometers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6229290"/>
            <a:ext cx="513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“Temperature sensor” = R(T). Nominal ~ 10 MΩ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62170" y="5943600"/>
            <a:ext cx="338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Lamarre</a:t>
            </a:r>
            <a:r>
              <a:rPr lang="en-US" dirty="0" smtClean="0"/>
              <a:t> et al. A&amp;A 520, A9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5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2"/>
            <a:ext cx="9144000" cy="5569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95018"/>
            <a:ext cx="338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Lamarre</a:t>
            </a:r>
            <a:r>
              <a:rPr lang="en-US" dirty="0" smtClean="0"/>
              <a:t> et al. A&amp;A 520, A9 (2010)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Readout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1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Sky as Seen by WMAP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90212"/>
            <a:ext cx="8991600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6386340"/>
            <a:ext cx="546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Composite of 22, 41, and 94 GHz sky maps from WMAP</a:t>
            </a:r>
          </a:p>
        </p:txBody>
      </p:sp>
    </p:spTree>
    <p:extLst>
      <p:ext uri="{BB962C8B-B14F-4D97-AF65-F5344CB8AC3E}">
        <p14:creationId xmlns:p14="http://schemas.microsoft.com/office/powerpoint/2010/main" val="850758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Sky as seen by Planck</a:t>
            </a:r>
            <a:br>
              <a:rPr lang="en-US" dirty="0" smtClean="0"/>
            </a:br>
            <a:r>
              <a:rPr lang="en-US" sz="2700" dirty="0" smtClean="0"/>
              <a:t>(CMB + synchrotron, free-free, dust </a:t>
            </a:r>
            <a:r>
              <a:rPr lang="mr-IN" sz="2700" dirty="0" smtClean="0"/>
              <a:t>…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272"/>
            <a:ext cx="9144000" cy="5197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Image Gallery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8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Our Galaxy</a:t>
            </a:r>
          </a:p>
          <a:p>
            <a:r>
              <a:rPr lang="en-US" sz="2400" dirty="0" smtClean="0"/>
              <a:t>Synchrotron radiation (relativistic electrons)</a:t>
            </a:r>
          </a:p>
          <a:p>
            <a:r>
              <a:rPr lang="en-US" sz="2400" dirty="0" smtClean="0"/>
              <a:t>Free-free radiation (ionized gas)</a:t>
            </a:r>
          </a:p>
          <a:p>
            <a:r>
              <a:rPr lang="en-US" sz="2400" dirty="0" smtClean="0"/>
              <a:t>Thermal dust (dominant at high frequencies)</a:t>
            </a:r>
          </a:p>
          <a:p>
            <a:r>
              <a:rPr lang="en-US" sz="2400" dirty="0" smtClean="0"/>
              <a:t>Anomalous dust (rotational or magnetic dipole emission?)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u="sng" dirty="0" smtClean="0"/>
              <a:t>Extragalactic</a:t>
            </a:r>
          </a:p>
          <a:p>
            <a:r>
              <a:rPr lang="en-US" sz="2400" dirty="0" smtClean="0"/>
              <a:t>Active galactic nuclei (synchrotron sources </a:t>
            </a:r>
            <a:r>
              <a:rPr lang="mr-IN" sz="2400" dirty="0" smtClean="0"/>
              <a:t>–</a:t>
            </a:r>
            <a:r>
              <a:rPr lang="en-US" sz="2400" dirty="0" smtClean="0"/>
              <a:t> a few bright ones!)</a:t>
            </a:r>
          </a:p>
          <a:p>
            <a:r>
              <a:rPr lang="en-US" sz="2400" dirty="0" smtClean="0"/>
              <a:t>Dusty star-forming galaxies (fluctuating background from </a:t>
            </a:r>
            <a:r>
              <a:rPr lang="en-US" sz="2400" dirty="0" err="1" smtClean="0"/>
              <a:t>z~few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Sunyaev-Zel’dovich</a:t>
            </a:r>
            <a:r>
              <a:rPr lang="en-US" sz="2400" dirty="0" smtClean="0"/>
              <a:t> effect (hot gas in galaxy clusters)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8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use CMB anisotropies to measure cosmology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Observational aspects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“Foreground Cleaned” (SMICA)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95400"/>
            <a:ext cx="9144000" cy="5136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Image Gallery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Image Gallery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4495800" cy="42129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" y="914400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Atacama Cosmology Telescope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7250" y="1524000"/>
            <a:ext cx="4476750" cy="4212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67250" y="933450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South Pole Telescope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95825" y="5752859"/>
            <a:ext cx="162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Stephan Meyer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6352143"/>
            <a:ext cx="727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(both using bolometer technology </a:t>
            </a:r>
            <a:r>
              <a:rPr lang="mr-IN" dirty="0" smtClean="0"/>
              <a:t>–</a:t>
            </a:r>
            <a:r>
              <a:rPr lang="en-US" dirty="0" smtClean="0"/>
              <a:t> multiple generations of focal planes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4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The future: B polarization!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36"/>
            <a:ext cx="7010400" cy="5513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6488668"/>
            <a:ext cx="218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CMB S4 Science Book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1810434"/>
            <a:ext cx="477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Gray errors are </a:t>
            </a:r>
            <a:r>
              <a:rPr lang="en-US" u="sng" dirty="0" smtClean="0"/>
              <a:t>projections</a:t>
            </a:r>
            <a:r>
              <a:rPr lang="en-US" dirty="0" smtClean="0"/>
              <a:t> for proposed CMB-S4</a:t>
            </a:r>
          </a:p>
          <a:p>
            <a:r>
              <a:rPr lang="en-US" dirty="0" smtClean="0"/>
              <a:t>experiment</a:t>
            </a:r>
            <a:r>
              <a:rPr lang="en-US" dirty="0"/>
              <a:t> </a:t>
            </a:r>
            <a:r>
              <a:rPr lang="en-US" dirty="0" smtClean="0"/>
              <a:t>(2028 start, ~500k detectors)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03783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 = ratio of tensor / scalar initial power spectra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10400" y="2558534"/>
            <a:ext cx="12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nK</a:t>
            </a:r>
            <a:r>
              <a:rPr lang="en-US" dirty="0" smtClean="0"/>
              <a:t>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10400" y="48006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nK</a:t>
            </a:r>
            <a:r>
              <a:rPr lang="en-US" dirty="0" smtClean="0"/>
              <a:t> </a:t>
            </a:r>
            <a:r>
              <a:rPr lang="en-US" dirty="0" err="1" smtClean="0"/>
              <a:t>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2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609600"/>
            <a:ext cx="8976574" cy="6248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16400" y="990600"/>
            <a:ext cx="42264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CMB power spectrum measured</a:t>
            </a:r>
          </a:p>
          <a:p>
            <a:r>
              <a:rPr lang="en-US" sz="2400" dirty="0" smtClean="0"/>
              <a:t>by Planck</a:t>
            </a:r>
          </a:p>
          <a:p>
            <a:r>
              <a:rPr lang="en-US" sz="2400" dirty="0" smtClean="0"/>
              <a:t>(Planck 2018 VI)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011339"/>
              </p:ext>
            </p:extLst>
          </p:nvPr>
        </p:nvGraphicFramePr>
        <p:xfrm>
          <a:off x="1295400" y="838200"/>
          <a:ext cx="1752600" cy="64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4" imgW="1104900" imgH="406400" progId="Equation.3">
                  <p:embed/>
                </p:oleObj>
              </mc:Choice>
              <mc:Fallback>
                <p:oleObj name="Equation" r:id="rId4" imgW="1104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838200"/>
                        <a:ext cx="1752600" cy="64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3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Planck 2018 Cosmological Parameters</a:t>
            </a:r>
            <a:br>
              <a:rPr lang="en-US" dirty="0" smtClean="0"/>
            </a:br>
            <a:r>
              <a:rPr lang="en-US" sz="2700" dirty="0" smtClean="0"/>
              <a:t>(</a:t>
            </a:r>
            <a:r>
              <a:rPr lang="en-US" sz="2700" dirty="0" smtClean="0">
                <a:latin typeface="Symbol" charset="2"/>
                <a:cs typeface="Symbol" charset="2"/>
              </a:rPr>
              <a:t>L</a:t>
            </a:r>
            <a:r>
              <a:rPr lang="en-US" sz="2700" dirty="0" smtClean="0"/>
              <a:t>CDM model, fit with temperature + polarization + lensing of CMB)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" y="1417637"/>
            <a:ext cx="6607175" cy="54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perturbation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66868"/>
            <a:ext cx="5943600" cy="56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336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underneath the </a:t>
            </a:r>
            <a:r>
              <a:rPr lang="en-US" dirty="0" smtClean="0">
                <a:latin typeface="Symbol" charset="2"/>
                <a:cs typeface="Symbol" charset="2"/>
              </a:rPr>
              <a:t>c</a:t>
            </a:r>
            <a:r>
              <a:rPr lang="en-US" baseline="30000" dirty="0" smtClean="0"/>
              <a:t>2</a:t>
            </a:r>
            <a:r>
              <a:rPr lang="en-US" dirty="0" smtClean="0"/>
              <a:t>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" y="1981200"/>
            <a:ext cx="4448780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981199"/>
            <a:ext cx="4479561" cy="4181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70" y="1567934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Low Ω</a:t>
            </a:r>
            <a:r>
              <a:rPr lang="en-US" sz="2200" b="1" baseline="-25000" dirty="0" smtClean="0"/>
              <a:t>b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726970" y="1550312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High Ω</a:t>
            </a:r>
            <a:r>
              <a:rPr lang="en-US" sz="2200" b="1" baseline="-25000" dirty="0" smtClean="0"/>
              <a:t>b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6183868"/>
            <a:ext cx="77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 odd-even effect in peaks			Strong odd-even effect in peaks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246" y="1209039"/>
            <a:ext cx="88793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00FF"/>
                </a:solidFill>
              </a:rPr>
              <a:t>pictures from Wayne Hu’s CMB tutorial </a:t>
            </a:r>
            <a:r>
              <a:rPr lang="mr-IN" sz="1700" b="1" dirty="0" smtClean="0">
                <a:solidFill>
                  <a:srgbClr val="0000FF"/>
                </a:solidFill>
              </a:rPr>
              <a:t>–</a:t>
            </a:r>
            <a:r>
              <a:rPr lang="en-US" sz="1700" b="1" dirty="0" smtClean="0">
                <a:solidFill>
                  <a:srgbClr val="0000FF"/>
                </a:solidFill>
              </a:rPr>
              <a:t> http</a:t>
            </a:r>
            <a:r>
              <a:rPr lang="en-US" sz="1700" b="1" dirty="0">
                <a:solidFill>
                  <a:srgbClr val="0000FF"/>
                </a:solidFill>
              </a:rPr>
              <a:t>://</a:t>
            </a:r>
            <a:r>
              <a:rPr lang="en-US" sz="1700" b="1" dirty="0" err="1">
                <a:solidFill>
                  <a:srgbClr val="0000FF"/>
                </a:solidFill>
              </a:rPr>
              <a:t>background.uchicago.edu</a:t>
            </a:r>
            <a:r>
              <a:rPr lang="en-US" sz="1700" b="1" dirty="0">
                <a:solidFill>
                  <a:srgbClr val="0000FF"/>
                </a:solidFill>
              </a:rPr>
              <a:t>/~</a:t>
            </a:r>
            <a:r>
              <a:rPr lang="en-US" sz="1700" b="1" dirty="0" err="1">
                <a:solidFill>
                  <a:srgbClr val="0000FF"/>
                </a:solidFill>
              </a:rPr>
              <a:t>whu</a:t>
            </a:r>
            <a:r>
              <a:rPr lang="en-US" sz="1700" b="1" dirty="0">
                <a:solidFill>
                  <a:srgbClr val="0000FF"/>
                </a:solidFill>
              </a:rPr>
              <a:t>/intermediate/</a:t>
            </a:r>
          </a:p>
        </p:txBody>
      </p:sp>
    </p:spTree>
    <p:extLst>
      <p:ext uri="{BB962C8B-B14F-4D97-AF65-F5344CB8AC3E}">
        <p14:creationId xmlns:p14="http://schemas.microsoft.com/office/powerpoint/2010/main" val="200246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underneath the </a:t>
            </a:r>
            <a:r>
              <a:rPr lang="en-US" dirty="0" smtClean="0">
                <a:latin typeface="Symbol" charset="2"/>
                <a:cs typeface="Symbol" charset="2"/>
              </a:rPr>
              <a:t>c</a:t>
            </a:r>
            <a:r>
              <a:rPr lang="en-US" baseline="30000" dirty="0" smtClean="0"/>
              <a:t>2</a:t>
            </a:r>
            <a:r>
              <a:rPr lang="en-US" dirty="0" smtClean="0"/>
              <a:t>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770" y="1567934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Low Ω</a:t>
            </a:r>
            <a:r>
              <a:rPr lang="en-US" sz="2200" b="1" baseline="-25000" dirty="0" smtClean="0"/>
              <a:t>m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726970" y="1550312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High Ω</a:t>
            </a:r>
            <a:r>
              <a:rPr lang="en-US" sz="2200" b="1" baseline="-25000" dirty="0" smtClean="0"/>
              <a:t>m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6183868"/>
            <a:ext cx="77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 3</a:t>
            </a:r>
            <a:r>
              <a:rPr lang="en-US" baseline="30000" dirty="0" smtClean="0"/>
              <a:t>rd</a:t>
            </a:r>
            <a:r>
              <a:rPr lang="en-US" dirty="0" smtClean="0"/>
              <a:t>:1</a:t>
            </a:r>
            <a:r>
              <a:rPr lang="en-US" baseline="30000" dirty="0" smtClean="0"/>
              <a:t>st</a:t>
            </a:r>
            <a:r>
              <a:rPr lang="en-US" dirty="0" smtClean="0"/>
              <a:t> peak ratio						Large 3</a:t>
            </a:r>
            <a:r>
              <a:rPr lang="en-US" baseline="30000" dirty="0" smtClean="0"/>
              <a:t>rd</a:t>
            </a:r>
            <a:r>
              <a:rPr lang="en-US" dirty="0" smtClean="0"/>
              <a:t>:1</a:t>
            </a:r>
            <a:r>
              <a:rPr lang="en-US" baseline="30000" dirty="0" smtClean="0"/>
              <a:t>st</a:t>
            </a:r>
            <a:r>
              <a:rPr lang="en-US" dirty="0" smtClean="0"/>
              <a:t> peak ratio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5" y="1981200"/>
            <a:ext cx="4381605" cy="4185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246" y="1209039"/>
            <a:ext cx="88793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00FF"/>
                </a:solidFill>
              </a:rPr>
              <a:t>pictures from Wayne Hu’s CMB tutorial </a:t>
            </a:r>
            <a:r>
              <a:rPr lang="mr-IN" sz="1700" b="1" dirty="0" smtClean="0">
                <a:solidFill>
                  <a:srgbClr val="0000FF"/>
                </a:solidFill>
              </a:rPr>
              <a:t>–</a:t>
            </a:r>
            <a:r>
              <a:rPr lang="en-US" sz="1700" b="1" dirty="0" smtClean="0">
                <a:solidFill>
                  <a:srgbClr val="0000FF"/>
                </a:solidFill>
              </a:rPr>
              <a:t> http</a:t>
            </a:r>
            <a:r>
              <a:rPr lang="en-US" sz="1700" b="1" dirty="0">
                <a:solidFill>
                  <a:srgbClr val="0000FF"/>
                </a:solidFill>
              </a:rPr>
              <a:t>://</a:t>
            </a:r>
            <a:r>
              <a:rPr lang="en-US" sz="1700" b="1" dirty="0" err="1">
                <a:solidFill>
                  <a:srgbClr val="0000FF"/>
                </a:solidFill>
              </a:rPr>
              <a:t>background.uchicago.edu</a:t>
            </a:r>
            <a:r>
              <a:rPr lang="en-US" sz="1700" b="1" dirty="0">
                <a:solidFill>
                  <a:srgbClr val="0000FF"/>
                </a:solidFill>
              </a:rPr>
              <a:t>/~</a:t>
            </a:r>
            <a:r>
              <a:rPr lang="en-US" sz="1700" b="1" dirty="0" err="1">
                <a:solidFill>
                  <a:srgbClr val="0000FF"/>
                </a:solidFill>
              </a:rPr>
              <a:t>whu</a:t>
            </a:r>
            <a:r>
              <a:rPr lang="en-US" sz="1700" b="1" dirty="0">
                <a:solidFill>
                  <a:srgbClr val="0000FF"/>
                </a:solidFill>
              </a:rPr>
              <a:t>/intermediate/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37" y="1981198"/>
            <a:ext cx="4442463" cy="41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17638"/>
            <a:ext cx="7815731" cy="544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CMB peak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165920"/>
              </p:ext>
            </p:extLst>
          </p:nvPr>
        </p:nvGraphicFramePr>
        <p:xfrm>
          <a:off x="3521227" y="1743076"/>
          <a:ext cx="562277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Equation" r:id="rId4" imgW="3073400" imgH="749300" progId="Equation.3">
                  <p:embed/>
                </p:oleObj>
              </mc:Choice>
              <mc:Fallback>
                <p:oleObj name="Equation" r:id="rId4" imgW="30734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1227" y="1743076"/>
                        <a:ext cx="5622773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526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98588"/>
            <a:ext cx="4800600" cy="3800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Parameters from CMB anisotropies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" y="1828800"/>
            <a:ext cx="9131300" cy="52752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Peak structure </a:t>
            </a:r>
            <a:r>
              <a:rPr lang="en-US" sz="2400" dirty="0" smtClean="0">
                <a:sym typeface="Wingdings"/>
              </a:rPr>
              <a:t> Ω</a:t>
            </a:r>
            <a:r>
              <a:rPr lang="en-US" sz="2400" baseline="-25000" dirty="0" smtClean="0">
                <a:sym typeface="Wingdings"/>
              </a:rPr>
              <a:t>b</a:t>
            </a:r>
            <a:r>
              <a:rPr lang="en-US" sz="2400" dirty="0" smtClean="0">
                <a:sym typeface="Wingdings"/>
              </a:rPr>
              <a:t>h</a:t>
            </a:r>
            <a:r>
              <a:rPr lang="en-US" sz="2400" baseline="30000" dirty="0" smtClean="0">
                <a:sym typeface="Wingdings"/>
              </a:rPr>
              <a:t>2</a:t>
            </a:r>
            <a:r>
              <a:rPr lang="en-US" sz="2400" dirty="0" smtClean="0">
                <a:sym typeface="Wingdings"/>
              </a:rPr>
              <a:t>, Ω</a:t>
            </a:r>
            <a:r>
              <a:rPr lang="en-US" sz="2400" baseline="-25000" dirty="0" smtClean="0">
                <a:sym typeface="Wingdings"/>
              </a:rPr>
              <a:t>m</a:t>
            </a:r>
            <a:r>
              <a:rPr lang="en-US" sz="2400" dirty="0" smtClean="0">
                <a:sym typeface="Wingdings"/>
              </a:rPr>
              <a:t>h</a:t>
            </a:r>
            <a:r>
              <a:rPr lang="en-US" sz="2400" baseline="30000" dirty="0" smtClean="0">
                <a:sym typeface="Wingdings"/>
              </a:rPr>
              <a:t>2</a:t>
            </a:r>
          </a:p>
          <a:p>
            <a:r>
              <a:rPr lang="en-US" sz="2400" dirty="0" smtClean="0"/>
              <a:t>Broadband </a:t>
            </a:r>
            <a:r>
              <a:rPr lang="en-US" sz="2400" dirty="0" smtClean="0">
                <a:sym typeface="Wingdings"/>
              </a:rPr>
              <a:t> A</a:t>
            </a:r>
            <a:r>
              <a:rPr lang="en-US" sz="2400" baseline="-25000" dirty="0" smtClean="0">
                <a:sym typeface="Wingdings"/>
              </a:rPr>
              <a:t>s</a:t>
            </a:r>
            <a:r>
              <a:rPr lang="en-US" sz="2400" dirty="0" smtClean="0">
                <a:sym typeface="Wingdings"/>
              </a:rPr>
              <a:t>, n</a:t>
            </a:r>
            <a:r>
              <a:rPr lang="en-US" sz="2400" baseline="-25000" dirty="0" smtClean="0">
                <a:sym typeface="Wingdings"/>
              </a:rPr>
              <a:t>s</a:t>
            </a:r>
          </a:p>
          <a:p>
            <a:r>
              <a:rPr lang="en-US" sz="2400" dirty="0" smtClean="0"/>
              <a:t>Peak position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err="1" smtClean="0">
                <a:sym typeface="Wingdings"/>
              </a:rPr>
              <a:t>r</a:t>
            </a:r>
            <a:r>
              <a:rPr lang="en-US" sz="2400" baseline="-25000" dirty="0" err="1" smtClean="0">
                <a:sym typeface="Wingdings"/>
              </a:rPr>
              <a:t>LSS</a:t>
            </a:r>
            <a:r>
              <a:rPr lang="en-US" sz="2400" dirty="0" smtClean="0">
                <a:sym typeface="Wingdings"/>
              </a:rPr>
              <a:t> (z=1100)</a:t>
            </a:r>
          </a:p>
          <a:p>
            <a:endParaRPr lang="en-US" sz="2400" dirty="0">
              <a:sym typeface="Wingdings"/>
            </a:endParaRPr>
          </a:p>
          <a:p>
            <a:pPr marL="0" indent="0">
              <a:buNone/>
            </a:pPr>
            <a:r>
              <a:rPr lang="en-US" sz="2400" dirty="0" smtClean="0"/>
              <a:t>In </a:t>
            </a:r>
            <a:r>
              <a:rPr lang="en-US" sz="2400" dirty="0" smtClean="0">
                <a:latin typeface="Symbol" charset="2"/>
                <a:cs typeface="Symbol" charset="2"/>
              </a:rPr>
              <a:t>L</a:t>
            </a:r>
            <a:r>
              <a:rPr lang="en-US" sz="2400" dirty="0" smtClean="0"/>
              <a:t>CDM, this gives expansion</a:t>
            </a:r>
            <a:br>
              <a:rPr lang="en-US" sz="2400" dirty="0" smtClean="0"/>
            </a:br>
            <a:r>
              <a:rPr lang="en-US" sz="2400" dirty="0" smtClean="0"/>
              <a:t>history of the Universe since there</a:t>
            </a:r>
            <a:br>
              <a:rPr lang="en-US" sz="2400" dirty="0" smtClean="0"/>
            </a:br>
            <a:r>
              <a:rPr lang="en-US" sz="2400" dirty="0" smtClean="0"/>
              <a:t>is 1 unknown (Ω</a:t>
            </a:r>
            <a:r>
              <a:rPr lang="en-US" sz="2400" baseline="-25000" dirty="0" smtClean="0">
                <a:latin typeface="Symbol" charset="2"/>
                <a:cs typeface="Symbol" charset="2"/>
              </a:rPr>
              <a:t>L</a:t>
            </a:r>
            <a:r>
              <a:rPr lang="en-US" sz="2400" dirty="0" smtClean="0"/>
              <a:t>h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that is</a:t>
            </a:r>
            <a:br>
              <a:rPr lang="en-US" sz="2400" dirty="0" smtClean="0"/>
            </a:br>
            <a:r>
              <a:rPr lang="en-US" sz="2400" dirty="0" smtClean="0"/>
              <a:t>constrained</a:t>
            </a:r>
            <a:r>
              <a:rPr lang="en-US" sz="2400" dirty="0"/>
              <a:t> </a:t>
            </a:r>
            <a:r>
              <a:rPr lang="en-US" sz="2400" dirty="0" smtClean="0"/>
              <a:t>by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LSS</a:t>
            </a:r>
            <a:r>
              <a:rPr lang="en-US" sz="2400" dirty="0" smtClean="0"/>
              <a:t>.</a:t>
            </a:r>
          </a:p>
          <a:p>
            <a:pPr lvl="1" indent="-342900">
              <a:buFont typeface="Wingdings" charset="2"/>
              <a:buChar char="Ø"/>
            </a:pPr>
            <a:r>
              <a:rPr lang="en-US" sz="2000" dirty="0" smtClean="0"/>
              <a:t>H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is a derived quantity since </a:t>
            </a:r>
            <a:r>
              <a:rPr lang="en-US" sz="2000" dirty="0" smtClean="0">
                <a:sym typeface="Wingdings"/>
              </a:rPr>
              <a:t>Ω</a:t>
            </a:r>
            <a:r>
              <a:rPr lang="en-US" sz="2000" baseline="-25000" dirty="0" smtClean="0">
                <a:sym typeface="Wingdings"/>
              </a:rPr>
              <a:t>b</a:t>
            </a:r>
            <a:r>
              <a:rPr lang="en-US" sz="2000" dirty="0" smtClean="0">
                <a:sym typeface="Wingdings"/>
              </a:rPr>
              <a:t>h</a:t>
            </a:r>
            <a:r>
              <a:rPr lang="en-US" sz="2000" baseline="30000" dirty="0" smtClean="0">
                <a:sym typeface="Wingdings"/>
              </a:rPr>
              <a:t>2</a:t>
            </a:r>
            <a:r>
              <a:rPr lang="en-US" sz="2000" dirty="0" smtClean="0">
                <a:sym typeface="Wingdings"/>
              </a:rPr>
              <a:t> + Ω</a:t>
            </a:r>
            <a:r>
              <a:rPr lang="en-US" sz="2000" baseline="-25000" dirty="0" smtClean="0">
                <a:sym typeface="Wingdings"/>
              </a:rPr>
              <a:t>m</a:t>
            </a:r>
            <a:r>
              <a:rPr lang="en-US" sz="2000" dirty="0" smtClean="0">
                <a:sym typeface="Wingdings"/>
              </a:rPr>
              <a:t>h</a:t>
            </a:r>
            <a:r>
              <a:rPr lang="en-US" sz="2000" baseline="30000" dirty="0" smtClean="0">
                <a:sym typeface="Wingdings"/>
              </a:rPr>
              <a:t>2</a:t>
            </a:r>
            <a:r>
              <a:rPr lang="en-US" sz="2000" dirty="0" smtClean="0">
                <a:sym typeface="Wingdings"/>
              </a:rPr>
              <a:t> + </a:t>
            </a:r>
            <a:r>
              <a:rPr lang="en-US" sz="2000" dirty="0" smtClean="0"/>
              <a:t>Ω</a:t>
            </a:r>
            <a:r>
              <a:rPr lang="en-US" sz="2000" baseline="-25000" dirty="0" smtClean="0">
                <a:latin typeface="Symbol" charset="2"/>
                <a:cs typeface="Symbol" charset="2"/>
              </a:rPr>
              <a:t>L</a:t>
            </a:r>
            <a:r>
              <a:rPr lang="en-US" sz="2000" dirty="0" smtClean="0"/>
              <a:t>h</a:t>
            </a:r>
            <a:r>
              <a:rPr lang="en-US" sz="2000" baseline="30000" dirty="0" smtClean="0"/>
              <a:t>2 </a:t>
            </a:r>
            <a:r>
              <a:rPr lang="en-US" sz="2000" dirty="0" smtClean="0">
                <a:sym typeface="Wingdings"/>
              </a:rPr>
              <a:t>= h</a:t>
            </a:r>
            <a:r>
              <a:rPr lang="en-US" sz="2000" baseline="30000" dirty="0" smtClean="0">
                <a:sym typeface="Wingdings"/>
              </a:rPr>
              <a:t>2</a:t>
            </a:r>
            <a:r>
              <a:rPr lang="en-US" sz="2000" dirty="0" smtClean="0">
                <a:sym typeface="Wingdings"/>
              </a:rPr>
              <a:t>.</a:t>
            </a: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In extended models (e.g. </a:t>
            </a:r>
            <a:r>
              <a:rPr lang="en-US" sz="2400" dirty="0" smtClean="0">
                <a:latin typeface="Symbol" charset="2"/>
                <a:cs typeface="Symbol" charset="2"/>
              </a:rPr>
              <a:t>L</a:t>
            </a:r>
            <a:r>
              <a:rPr lang="en-US" sz="2400" dirty="0" smtClean="0"/>
              <a:t>CDM + curvature), need more information.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26817" y="1752600"/>
            <a:ext cx="142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2018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2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586</Words>
  <Application>Microsoft Macintosh PowerPoint</Application>
  <PresentationFormat>On-screen Show (4:3)</PresentationFormat>
  <Paragraphs>123</Paragraphs>
  <Slides>23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Equation</vt:lpstr>
      <vt:lpstr>Supplement to Lecture XII: Cosmic Microwave Background (Planck-centric since this is current)</vt:lpstr>
      <vt:lpstr>Contents</vt:lpstr>
      <vt:lpstr>PowerPoint Presentation</vt:lpstr>
      <vt:lpstr>Planck 2018 Cosmological Parameters (LCDM model, fit with temperature + polarization + lensing of CMB)</vt:lpstr>
      <vt:lpstr>Linear perturbation theory</vt:lpstr>
      <vt:lpstr>What’s underneath the c2 fit</vt:lpstr>
      <vt:lpstr>What’s underneath the c2 fit</vt:lpstr>
      <vt:lpstr>CMB peak position</vt:lpstr>
      <vt:lpstr>Parameters from CMB anisotropies</vt:lpstr>
      <vt:lpstr>PowerPoint Presentation</vt:lpstr>
      <vt:lpstr>Planck – launched 2009</vt:lpstr>
      <vt:lpstr>Low Frequency Instrument</vt:lpstr>
      <vt:lpstr>PowerPoint Presentation</vt:lpstr>
      <vt:lpstr>High Frequency Instrument</vt:lpstr>
      <vt:lpstr>Bolometers</vt:lpstr>
      <vt:lpstr>Readout</vt:lpstr>
      <vt:lpstr>The Sky as Seen by WMAP</vt:lpstr>
      <vt:lpstr>The Sky as seen by Planck (CMB + synchrotron, free-free, dust …)</vt:lpstr>
      <vt:lpstr>Other Signals</vt:lpstr>
      <vt:lpstr>“Foreground Cleaned” (SMICA)</vt:lpstr>
      <vt:lpstr>PowerPoint Presentation</vt:lpstr>
      <vt:lpstr>PowerPoint Presentation</vt:lpstr>
      <vt:lpstr>The future: B polarization!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Radiation-Dominated Era</dc:title>
  <dc:creator>Christopher Hirata</dc:creator>
  <cp:lastModifiedBy>Christopher Hirata</cp:lastModifiedBy>
  <cp:revision>263</cp:revision>
  <dcterms:created xsi:type="dcterms:W3CDTF">2013-04-09T17:49:44Z</dcterms:created>
  <dcterms:modified xsi:type="dcterms:W3CDTF">2019-04-10T13:00:31Z</dcterms:modified>
</cp:coreProperties>
</file>